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12F"/>
    <a:srgbClr val="D8DD01"/>
    <a:srgbClr val="FD3D3D"/>
    <a:srgbClr val="F47D7A"/>
    <a:srgbClr val="0099CC"/>
    <a:srgbClr val="F5F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8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7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93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1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1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40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14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41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3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7CFC3-C318-46A3-8FCA-113298043689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6DA6E-AB05-431C-A256-DB47396DB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3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6628" y="1690062"/>
            <a:ext cx="77707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온라인 쇼핑몰 구축 프로젝트 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HAPPY + PUPPY</a:t>
            </a:r>
          </a:p>
          <a:p>
            <a:pPr algn="ctr"/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HOPY</a:t>
            </a:r>
          </a:p>
          <a:p>
            <a:pPr algn="ctr"/>
            <a:endParaRPr lang="en-US" altLang="ko-KR" sz="4400" dirty="0" smtClean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컴포넌트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 descr="C:\Users\USER\Desktop\Componen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9" y="1484784"/>
            <a:ext cx="8686800" cy="490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570" y="109046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selectListProduct</a:t>
            </a:r>
            <a:endParaRPr lang="en-US" altLang="ko-KR" sz="2400" dirty="0" smtClean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C:\NCS-Java\eclipse-workspace\sphinxStore2\document\SelectListProd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3" y="1552127"/>
            <a:ext cx="7509178" cy="512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7584" y="2142728"/>
            <a:ext cx="14476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(POST)</a:t>
            </a:r>
          </a:p>
          <a:p>
            <a:r>
              <a:rPr lang="en-US" altLang="ko-KR" sz="800" dirty="0" smtClean="0"/>
              <a:t>admin/product/</a:t>
            </a:r>
            <a:r>
              <a:rPr lang="en-US" altLang="ko-KR" sz="800" dirty="0" err="1" smtClean="0"/>
              <a:t>select_list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4570" y="109046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addProduct</a:t>
            </a:r>
            <a:endParaRPr lang="en-US" altLang="ko-KR" sz="2400" dirty="0" smtClean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0" name="Picture 2" descr="C:\NCS-Java\eclipse-workspace\sphinxStore2\document\AddProd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1700808"/>
            <a:ext cx="8538601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1193" y="2004438"/>
            <a:ext cx="12889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(POST)</a:t>
            </a:r>
          </a:p>
          <a:p>
            <a:r>
              <a:rPr lang="en-US" altLang="ko-KR" sz="800" dirty="0" smtClean="0"/>
              <a:t>admin/product/add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570" y="109046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view_list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사용자 시점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pic>
        <p:nvPicPr>
          <p:cNvPr id="7" name="그림 6" descr="C:\Users\USER\Desktop\view_list.jsp(product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" y="1916832"/>
            <a:ext cx="8166735" cy="4410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570" y="109046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list_cart</a:t>
            </a:r>
            <a:endParaRPr lang="en-US" altLang="ko-KR" sz="2400" dirty="0" smtClean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C:\Users\USER\Desktop\list_cart.jsp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7" y="1844824"/>
            <a:ext cx="7407910" cy="467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 정의서 </a:t>
            </a:r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(ERD)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36606"/>
              </p:ext>
            </p:extLst>
          </p:nvPr>
        </p:nvGraphicFramePr>
        <p:xfrm>
          <a:off x="99526" y="1340768"/>
          <a:ext cx="8944947" cy="49685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688"/>
                <a:gridCol w="1869264"/>
                <a:gridCol w="3155960"/>
                <a:gridCol w="1392966"/>
                <a:gridCol w="1121559"/>
                <a:gridCol w="579510"/>
              </a:tblGrid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</a:rPr>
                        <a:t>테이블명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카테고리</a:t>
                      </a:r>
                      <a:r>
                        <a:rPr lang="en-US" sz="1100" kern="0" dirty="0">
                          <a:effectLst/>
                        </a:rPr>
                        <a:t>(Category)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번호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데이터타입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제약조건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비고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categoryId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카테고리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PK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categoryName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카테고리이름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parentId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상위카테고리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del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삭제여부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BOOLEAN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7144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categoryGroup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해당 카테고리 속한 그룹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7144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</a:rPr>
                        <a:t>테이블명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chemeClr val="bg1"/>
                          </a:solidFill>
                          <a:effectLst/>
                        </a:rPr>
                        <a:t>사용자</a:t>
                      </a: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</a:rPr>
                        <a:t>(Customer)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번호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데이터타입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제약조건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비고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customerId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DB</a:t>
                      </a:r>
                      <a:r>
                        <a:rPr lang="ko-KR" sz="1100" kern="0" dirty="0">
                          <a:effectLst/>
                        </a:rPr>
                        <a:t>용</a:t>
                      </a:r>
                      <a:r>
                        <a:rPr lang="en-US" sz="1100" kern="0" dirty="0">
                          <a:effectLst/>
                        </a:rPr>
                        <a:t> ID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PK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isAdmin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관리자 여부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BOOLEAN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sphinxId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사용자가 입력한</a:t>
                      </a:r>
                      <a:r>
                        <a:rPr lang="en-US" sz="1100" kern="0">
                          <a:effectLst/>
                        </a:rPr>
                        <a:t> 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password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삭제여부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name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해당 카테고리 속한 그룹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address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주소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7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phone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전화번호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5963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del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삭제여부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BOOLEAN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7144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9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joinDate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가입날짜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DATE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　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 정의서 </a:t>
            </a:r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(ERD)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77508"/>
              </p:ext>
            </p:extLst>
          </p:nvPr>
        </p:nvGraphicFramePr>
        <p:xfrm>
          <a:off x="182572" y="1196752"/>
          <a:ext cx="8778856" cy="5400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356"/>
                <a:gridCol w="1460892"/>
                <a:gridCol w="1869071"/>
                <a:gridCol w="1111988"/>
                <a:gridCol w="895143"/>
                <a:gridCol w="2631406"/>
              </a:tblGrid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테이블명</a:t>
                      </a:r>
                      <a:endParaRPr lang="ko-KR" sz="9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공급업체</a:t>
                      </a:r>
                      <a:r>
                        <a:rPr lang="en-US" sz="1000" kern="0">
                          <a:effectLst/>
                        </a:rPr>
                        <a:t>(Supplier)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번호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칼럼명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물리적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칼럼명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논리적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데이터타입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제약조건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비고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supplierId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공급업체</a:t>
                      </a:r>
                      <a:r>
                        <a:rPr lang="en-US" sz="1000" kern="0">
                          <a:effectLst/>
                        </a:rPr>
                        <a:t>ID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PK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supplierName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공급업체이름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4308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phone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공급업체 전화번호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430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effectLst/>
                        </a:rPr>
                        <a:t>테이블명</a:t>
                      </a:r>
                      <a:endParaRPr lang="ko-KR" sz="9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bg1"/>
                          </a:solidFill>
                          <a:effectLst/>
                        </a:rPr>
                        <a:t>상품</a:t>
                      </a:r>
                      <a:r>
                        <a:rPr lang="en-US" sz="1000" kern="0" dirty="0">
                          <a:solidFill>
                            <a:schemeClr val="bg1"/>
                          </a:solidFill>
                          <a:effectLst/>
                        </a:rPr>
                        <a:t>(Product)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번호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칼럼명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물리적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칼럼명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논리적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데이터타입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제약조건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비고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productId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상품</a:t>
                      </a:r>
                      <a:r>
                        <a:rPr lang="en-US" sz="1000" kern="0">
                          <a:effectLst/>
                        </a:rPr>
                        <a:t>ID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PK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productName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상품이름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price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상품가격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DOUBLE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regDate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상품등록날짜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DATE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　</a:t>
                      </a:r>
                      <a:endParaRPr lang="ko-KR" sz="9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del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삭제여부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BOOLEAN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6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content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상품상세설명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7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fileName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메인이미지경로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4308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comment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간단한 상품설명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430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9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chemeClr val="bg1"/>
                          </a:solidFill>
                          <a:effectLst/>
                        </a:rPr>
                        <a:t>테이블명</a:t>
                      </a:r>
                      <a:endParaRPr lang="ko-KR" sz="900" kern="10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bg1"/>
                          </a:solidFill>
                          <a:effectLst/>
                        </a:rPr>
                        <a:t>옵션</a:t>
                      </a:r>
                      <a:r>
                        <a:rPr lang="en-US" sz="1000" kern="0" dirty="0">
                          <a:solidFill>
                            <a:schemeClr val="bg1"/>
                          </a:solidFill>
                          <a:effectLst/>
                        </a:rPr>
                        <a:t>(Option)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번호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칼럼명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물리적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칼럼명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ko-KR" sz="1000" kern="0">
                          <a:effectLst/>
                        </a:rPr>
                        <a:t>논리적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데이터타입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제약조건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비고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optionId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옵션</a:t>
                      </a:r>
                      <a:r>
                        <a:rPr lang="en-US" sz="1000" kern="0">
                          <a:effectLst/>
                        </a:rPr>
                        <a:t>ID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PK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productId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상품</a:t>
                      </a:r>
                      <a:r>
                        <a:rPr lang="en-US" sz="1000" kern="0">
                          <a:effectLst/>
                        </a:rPr>
                        <a:t>ID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FK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Product </a:t>
                      </a:r>
                      <a:r>
                        <a:rPr lang="ko-KR" sz="1000" kern="0">
                          <a:effectLst/>
                        </a:rPr>
                        <a:t>테이블</a:t>
                      </a:r>
                      <a:r>
                        <a:rPr lang="en-US" sz="1000" kern="0">
                          <a:effectLst/>
                        </a:rPr>
                        <a:t> PK </a:t>
                      </a:r>
                      <a:r>
                        <a:rPr lang="ko-KR" sz="1000" kern="0">
                          <a:effectLst/>
                        </a:rPr>
                        <a:t>참조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325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optionName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옵션이름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VARCHAR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  <a:tr h="24308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del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삭제여부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BOOLEAN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effectLst/>
                        </a:rPr>
                        <a:t>　</a:t>
                      </a:r>
                      <a:endParaRPr lang="ko-KR" sz="9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effectLst/>
                        </a:rPr>
                        <a:t>　</a:t>
                      </a:r>
                      <a:endParaRPr lang="ko-KR" sz="9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8457" marR="5845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30726"/>
              </p:ext>
            </p:extLst>
          </p:nvPr>
        </p:nvGraphicFramePr>
        <p:xfrm>
          <a:off x="257639" y="1196756"/>
          <a:ext cx="8706849" cy="54005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3709"/>
                <a:gridCol w="1448909"/>
                <a:gridCol w="1853740"/>
                <a:gridCol w="1102868"/>
                <a:gridCol w="887801"/>
                <a:gridCol w="2609822"/>
              </a:tblGrid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</a:rPr>
                        <a:t>테이블명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옵션값</a:t>
                      </a:r>
                      <a:r>
                        <a:rPr lang="en-US" sz="1100" kern="0">
                          <a:effectLst/>
                        </a:rPr>
                        <a:t>(OptionValue)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번호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데이터타입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제약조건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비고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optionValueId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옵션값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PK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optionId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옵션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FK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Option</a:t>
                      </a:r>
                      <a:r>
                        <a:rPr lang="ko-KR" sz="1100" kern="0">
                          <a:effectLst/>
                        </a:rPr>
                        <a:t>테이블</a:t>
                      </a:r>
                      <a:r>
                        <a:rPr lang="en-US" sz="1100" kern="0">
                          <a:effectLst/>
                        </a:rPr>
                        <a:t> PK </a:t>
                      </a:r>
                      <a:r>
                        <a:rPr lang="ko-KR" sz="1100" kern="0">
                          <a:effectLst/>
                        </a:rPr>
                        <a:t>참조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addPrice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추가요금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DOUBLE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31131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del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삭제여부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BOOLEAN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3113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solidFill>
                            <a:schemeClr val="bg1"/>
                          </a:solidFill>
                          <a:effectLst/>
                        </a:rPr>
                        <a:t>테이블명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chemeClr val="bg1"/>
                          </a:solidFill>
                          <a:effectLst/>
                        </a:rPr>
                        <a:t>주문</a:t>
                      </a: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</a:rPr>
                        <a:t>(Order)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번호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</a:rPr>
                        <a:t>칼럼명</a:t>
                      </a:r>
                      <a:r>
                        <a:rPr lang="en-US" sz="1100" kern="0" dirty="0">
                          <a:effectLst/>
                        </a:rPr>
                        <a:t>(</a:t>
                      </a:r>
                      <a:r>
                        <a:rPr lang="ko-KR" sz="1100" kern="0" dirty="0">
                          <a:effectLst/>
                        </a:rPr>
                        <a:t>물리적</a:t>
                      </a:r>
                      <a:r>
                        <a:rPr lang="en-US" sz="11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</a:rPr>
                        <a:t>칼럼명</a:t>
                      </a:r>
                      <a:r>
                        <a:rPr lang="en-US" sz="1100" kern="0" dirty="0">
                          <a:effectLst/>
                        </a:rPr>
                        <a:t>(</a:t>
                      </a:r>
                      <a:r>
                        <a:rPr lang="ko-KR" sz="1100" kern="0" dirty="0">
                          <a:effectLst/>
                        </a:rPr>
                        <a:t>논리적</a:t>
                      </a:r>
                      <a:r>
                        <a:rPr lang="en-US" sz="1100" kern="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데이터타입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제약조건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비고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orderId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주문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PK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orderDate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주문날짜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DATE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state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주문상태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totalPrice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총 가격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DOUBLE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customerId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사용자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FK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Customer </a:t>
                      </a:r>
                      <a:r>
                        <a:rPr lang="ko-KR" sz="1100" kern="0">
                          <a:effectLst/>
                        </a:rPr>
                        <a:t>테이블</a:t>
                      </a:r>
                      <a:r>
                        <a:rPr lang="en-US" sz="1100" kern="0">
                          <a:effectLst/>
                        </a:rPr>
                        <a:t> PK </a:t>
                      </a:r>
                      <a:r>
                        <a:rPr lang="ko-KR" sz="1100" kern="0">
                          <a:effectLst/>
                        </a:rPr>
                        <a:t>참조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6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recipient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수령인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7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recipientAddr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수령인 주소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29777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7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memo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메모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31131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8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del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삭제여부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BOOLEAN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　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 정의서 </a:t>
            </a:r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(ERD)</a:t>
            </a:r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 정의서 </a:t>
            </a:r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(ERD)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4698"/>
              </p:ext>
            </p:extLst>
          </p:nvPr>
        </p:nvGraphicFramePr>
        <p:xfrm>
          <a:off x="257639" y="1268756"/>
          <a:ext cx="8634843" cy="50405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7063"/>
                <a:gridCol w="1436926"/>
                <a:gridCol w="1838410"/>
                <a:gridCol w="1093747"/>
                <a:gridCol w="880459"/>
                <a:gridCol w="2588238"/>
              </a:tblGrid>
              <a:tr h="41532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effectLst/>
                        </a:rPr>
                        <a:t>테이블명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주문아이템</a:t>
                      </a:r>
                      <a:r>
                        <a:rPr lang="en-US" sz="1100" kern="0">
                          <a:effectLst/>
                        </a:rPr>
                        <a:t>(OrderItem)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532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번호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데이터타입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제약조건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비고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41532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orderItemId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주문아이템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PK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41532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quantity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수량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INT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41532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productId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상품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FK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Product </a:t>
                      </a:r>
                      <a:r>
                        <a:rPr lang="ko-KR" sz="1100" kern="0">
                          <a:effectLst/>
                        </a:rPr>
                        <a:t>테이블</a:t>
                      </a:r>
                      <a:r>
                        <a:rPr lang="en-US" sz="1100" kern="0">
                          <a:effectLst/>
                        </a:rPr>
                        <a:t> PK </a:t>
                      </a:r>
                      <a:r>
                        <a:rPr lang="ko-KR" sz="1100" kern="0">
                          <a:effectLst/>
                        </a:rPr>
                        <a:t>참조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41532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orderId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주문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FK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Order </a:t>
                      </a:r>
                      <a:r>
                        <a:rPr lang="ko-KR" sz="1100" kern="0">
                          <a:effectLst/>
                        </a:rPr>
                        <a:t>테이블</a:t>
                      </a:r>
                      <a:r>
                        <a:rPr lang="en-US" sz="1100" kern="0">
                          <a:effectLst/>
                        </a:rPr>
                        <a:t> PK </a:t>
                      </a:r>
                      <a:r>
                        <a:rPr lang="ko-KR" sz="1100" kern="0">
                          <a:effectLst/>
                        </a:rPr>
                        <a:t>참조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43420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del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삭제여부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BOOLEAN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4342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/>
                </a:tc>
              </a:tr>
              <a:tr h="41532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solidFill>
                            <a:schemeClr val="bg1"/>
                          </a:solidFill>
                          <a:effectLst/>
                        </a:rPr>
                        <a:t>테이블명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chemeClr val="bg1"/>
                          </a:solidFill>
                          <a:effectLst/>
                        </a:rPr>
                        <a:t>카테고리상품조인</a:t>
                      </a: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100" kern="0" dirty="0" err="1">
                          <a:solidFill>
                            <a:schemeClr val="bg1"/>
                          </a:solidFill>
                          <a:effectLst/>
                        </a:rPr>
                        <a:t>CategoryProductJoin</a:t>
                      </a: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532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번호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칼럼명</a:t>
                      </a:r>
                      <a:r>
                        <a:rPr lang="en-US" sz="1100" kern="0">
                          <a:effectLst/>
                        </a:rPr>
                        <a:t>(</a:t>
                      </a:r>
                      <a:r>
                        <a:rPr lang="ko-KR" sz="1100" kern="0">
                          <a:effectLst/>
                        </a:rPr>
                        <a:t>논리적</a:t>
                      </a:r>
                      <a:r>
                        <a:rPr lang="en-US" sz="1100" kern="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데이터타입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제약조건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비고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41532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categoryId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카테고리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  <a:tr h="43420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productId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상품</a:t>
                      </a:r>
                      <a:r>
                        <a:rPr lang="en-US" sz="1100" kern="0">
                          <a:effectLst/>
                        </a:rPr>
                        <a:t>ID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VARCHAR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effectLst/>
                        </a:rPr>
                        <a:t>　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effectLst/>
                        </a:rPr>
                        <a:t>　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87" y="1844824"/>
            <a:ext cx="8593807" cy="48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메인화면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382" y="1371746"/>
            <a:ext cx="77707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제약사항 및 개발기간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클래스설계서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컴포넌트설계서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시퀀스다이어그램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테이블정의서 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화면설계서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패키지구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altLang="ko-KR" sz="3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33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메인화면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772816"/>
            <a:ext cx="8424936" cy="473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 </a:t>
            </a:r>
            <a:r>
              <a:rPr lang="ko-KR" altLang="en-US" sz="2400" dirty="0" err="1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클릭시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관리자모드</a:t>
            </a:r>
            <a:r>
              <a:rPr lang="en-US" altLang="ko-KR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1797572"/>
            <a:ext cx="8706847" cy="4895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 </a:t>
            </a:r>
            <a:r>
              <a:rPr lang="ko-KR" altLang="en-US" sz="2400" dirty="0" err="1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클릭시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사용자모드</a:t>
            </a:r>
            <a:r>
              <a:rPr lang="en-US" altLang="ko-KR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1860698"/>
            <a:ext cx="8476572" cy="476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55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임의의 카테고리 클릭 시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7" y="1776076"/>
            <a:ext cx="8583166" cy="482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(Detail Product)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0" y="1844824"/>
            <a:ext cx="8594497" cy="4832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(Product 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상세설명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(file 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9" y="1706800"/>
            <a:ext cx="8727182" cy="490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(Cart)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1" y="1658417"/>
            <a:ext cx="8868138" cy="4985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2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 완료 페이지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1764784"/>
            <a:ext cx="8743630" cy="4915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2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주문조회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6" y="1772816"/>
            <a:ext cx="8705247" cy="489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20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주문조회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(Date))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5" y="1747842"/>
            <a:ext cx="8799190" cy="4947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5004048" y="5157192"/>
            <a:ext cx="1152128" cy="432048"/>
          </a:xfrm>
          <a:prstGeom prst="wedgeRoundRectCallout">
            <a:avLst>
              <a:gd name="adj1" fmla="val -69674"/>
              <a:gd name="adj2" fmla="val -1843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paging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4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dirty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온라인 쇼핑몰</a:t>
            </a:r>
            <a:r>
              <a:rPr lang="en-US" altLang="ko-KR" sz="3200" dirty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 HOPY (</a:t>
            </a:r>
            <a:r>
              <a:rPr lang="ko-KR" altLang="ko-KR" sz="3200" dirty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반려동물용품</a:t>
            </a:r>
            <a:r>
              <a:rPr lang="en-US" altLang="ko-KR" sz="3200" dirty="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) </a:t>
            </a:r>
          </a:p>
          <a:p>
            <a:endParaRPr lang="en-US" altLang="ko-KR" sz="3200" dirty="0" smtClean="0"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Java Application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으로 구현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	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ko-KR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웹 </a:t>
            </a:r>
            <a:r>
              <a:rPr lang="ko-KR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어플리케이션</a:t>
            </a:r>
            <a:r>
              <a:rPr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Tomcat</a:t>
            </a:r>
            <a:r>
              <a:rPr lang="ko-KR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로 </a:t>
            </a:r>
            <a:r>
              <a:rPr lang="ko-KR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서버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구축</a:t>
            </a:r>
            <a:endParaRPr lang="en-US" altLang="ko-KR" sz="28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ko-KR" sz="3200" dirty="0" smtClean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웹 기술</a:t>
            </a:r>
            <a:endParaRPr lang="en-US" altLang="ko-KR" sz="3200" dirty="0" smtClean="0">
              <a:solidFill>
                <a:srgbClr val="FFC000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Java </a:t>
            </a:r>
            <a:r>
              <a:rPr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Servlet, Java Bean, JSP 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등 </a:t>
            </a:r>
            <a:endParaRPr lang="en-US" altLang="ko-KR" sz="28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en-US" altLang="ko-KR" sz="28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MVC </a:t>
            </a:r>
            <a:r>
              <a:rPr lang="ko-KR" altLang="ko-KR" sz="28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아키텍처를 </a:t>
            </a:r>
            <a:r>
              <a:rPr lang="ko-KR" altLang="ko-KR" sz="28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사용</a:t>
            </a:r>
            <a:endParaRPr lang="ko-KR" altLang="ko-KR" sz="2800" dirty="0">
              <a:solidFill>
                <a:srgbClr val="F9E12F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ko-KR" sz="28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구글</a:t>
            </a:r>
            <a:r>
              <a:rPr lang="ko-KR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28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클라우드</a:t>
            </a:r>
            <a:r>
              <a:rPr lang="ko-KR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플랫폼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으로</a:t>
            </a:r>
            <a:r>
              <a:rPr lang="ko-KR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28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호스팅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제공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Script(</a:t>
            </a:r>
            <a:r>
              <a:rPr lang="en-US" altLang="ko-KR" sz="28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JQuery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적절히 사용</a:t>
            </a:r>
            <a:endParaRPr lang="en-US" altLang="ko-KR" sz="28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사용자 친화적 구성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ko-KR" sz="2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32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9" y="1685760"/>
            <a:ext cx="8735981" cy="491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"/>
          <p:cNvSpPr/>
          <p:nvPr/>
        </p:nvSpPr>
        <p:spPr>
          <a:xfrm>
            <a:off x="7596336" y="3998742"/>
            <a:ext cx="216024" cy="13649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64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(Category 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96336" y="3998742"/>
            <a:ext cx="216024" cy="13649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1775545"/>
            <a:ext cx="8612063" cy="484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3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(Product 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" y="1772816"/>
            <a:ext cx="8735695" cy="491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6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(Product 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91" y="1772816"/>
            <a:ext cx="8709218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7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(Supply 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 및 삭제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74" y="1844824"/>
            <a:ext cx="8610505" cy="484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7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196752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모드 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 조회</a:t>
            </a:r>
            <a:r>
              <a:rPr lang="en-US" altLang="ko-KR" sz="2400" dirty="0" smtClean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7" y="1825105"/>
            <a:ext cx="8561485" cy="481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40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패키지 구조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4" y="1085850"/>
            <a:ext cx="43434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85850"/>
            <a:ext cx="257175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55270" y="67660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클래스 내부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70" y="4545531"/>
            <a:ext cx="3705225" cy="22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860032" y="417619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WEB-INF </a:t>
            </a:r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내부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97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720840"/>
            <a:ext cx="7770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프로젝트를 </a:t>
            </a:r>
            <a:r>
              <a:rPr lang="ko-KR" altLang="ko-KR" sz="2400" dirty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수행하면서 </a:t>
            </a:r>
            <a:r>
              <a:rPr lang="ko-KR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전체적인 흐름을 파악</a:t>
            </a:r>
            <a:r>
              <a:rPr lang="ko-KR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하고</a:t>
            </a:r>
            <a:r>
              <a:rPr lang="ko-KR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클래스 </a:t>
            </a:r>
            <a:r>
              <a:rPr lang="ko-KR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설계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구상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최종적인 구현을 목표로 함</a:t>
            </a:r>
            <a:r>
              <a:rPr lang="ko-KR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ko-KR" altLang="ko-KR" sz="2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프로젝트 수행을 통해 </a:t>
            </a:r>
            <a:r>
              <a:rPr lang="ko-KR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필요한 </a:t>
            </a:r>
            <a:r>
              <a:rPr lang="ko-KR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언어</a:t>
            </a:r>
            <a:r>
              <a:rPr lang="en-US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기술을 </a:t>
            </a:r>
            <a:r>
              <a:rPr lang="ko-KR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익히고</a:t>
            </a:r>
            <a:endParaRPr lang="en-US" altLang="ko-KR" sz="2400" dirty="0" smtClean="0">
              <a:solidFill>
                <a:srgbClr val="F9E12F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   응용해서</a:t>
            </a:r>
            <a:r>
              <a:rPr lang="ko-KR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더욱더 </a:t>
            </a:r>
            <a:r>
              <a:rPr lang="ko-KR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빠르게 </a:t>
            </a:r>
            <a:r>
              <a:rPr lang="ko-KR" altLang="en-US" sz="240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체화하는</a:t>
            </a:r>
            <a:r>
              <a:rPr lang="ko-KR" altLang="en-US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것</a:t>
            </a:r>
            <a:endParaRPr lang="en-US" altLang="ko-KR" sz="2400" dirty="0" smtClean="0">
              <a:solidFill>
                <a:srgbClr val="F9E12F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기업에서 업무를 분담 받아 수행할 때 흐름을 파악하고 원하는 방향으로 프로젝트를 </a:t>
            </a:r>
            <a:r>
              <a:rPr lang="ko-KR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수행하는 </a:t>
            </a:r>
            <a:r>
              <a:rPr lang="ko-KR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것을 목표로 설정</a:t>
            </a:r>
            <a:endParaRPr lang="ko-KR" altLang="ko-KR" sz="2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제약사항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1484784"/>
            <a:ext cx="77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ko-KR" sz="2400" dirty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87493"/>
              </p:ext>
            </p:extLst>
          </p:nvPr>
        </p:nvGraphicFramePr>
        <p:xfrm>
          <a:off x="794640" y="1268760"/>
          <a:ext cx="6696744" cy="338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372"/>
                <a:gridCol w="3348372"/>
              </a:tblGrid>
              <a:tr h="5576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플랫폼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종류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65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Windows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5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Tomcat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5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Derby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5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Application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Eclipse/SVN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5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JDK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1.8.0_144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5536" y="6021288"/>
            <a:ext cx="7770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2018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 2018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</a:t>
            </a:r>
            <a:r>
              <a:rPr lang="en-US" altLang="ko-KR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r>
              <a:rPr lang="ko-KR" altLang="en-US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endParaRPr lang="en-US" altLang="ko-KR" sz="2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640" y="5085184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제작기간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844824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공통사항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쇼핑몰 </a:t>
            </a:r>
            <a:r>
              <a:rPr lang="en-US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‘HOPY’</a:t>
            </a:r>
            <a:r>
              <a:rPr lang="ko-KR" altLang="en-US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는  관리자모드와 사용자 모드로 나뉜다</a:t>
            </a:r>
            <a:r>
              <a:rPr lang="en-US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사용자는 자신만의 고유한 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ID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를 가진다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상품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하나의 상품은 여러 개의 카테고리를 지닐 수 있다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옵션을 여러 개 지닐 수 있다</a:t>
            </a:r>
            <a:r>
              <a:rPr lang="en-US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 smtClean="0">
              <a:solidFill>
                <a:srgbClr val="F9E12F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상품 메인 이미지를 여러 개 가질 수 있다</a:t>
            </a:r>
            <a:r>
              <a:rPr lang="en-US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 smtClean="0">
              <a:solidFill>
                <a:srgbClr val="F9E12F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상품이름으로 검색 기능을 수행할 수 있다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484784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HY견고딕" pitchFamily="18" charset="-127"/>
              </a:rPr>
              <a:t>카테고리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하나의 카테고리는 여러 개의 하위 카테고리를 지닐 수 있다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그룹 별로 카테고리를 나눌 수 있다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카테고리 또한 여러 개의 상품을 지닐 수 있다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971550" lvl="1" indent="-514350">
              <a:buFont typeface="+mj-lt"/>
              <a:buAutoNum type="romanUcPeriod"/>
            </a:pP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카트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원하는 물품을 수량과 옵션을 설정하여 담을 수 있다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 err="1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카트</a:t>
            </a:r>
            <a:r>
              <a:rPr lang="ko-KR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 내에서도 수량 변경이 가능하다</a:t>
            </a:r>
            <a:r>
              <a:rPr lang="en-US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>
              <a:solidFill>
                <a:srgbClr val="F9E12F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수량 변경 시 혹은 물품을 선택할 시 최종 결제할 금액이 변동된다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484784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주문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주문 시 물품의 상태에 따라 주문 상태도 변경된다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로그인 상태일 때 주문 내역 확인이 가능하다</a:t>
            </a:r>
            <a:r>
              <a:rPr lang="en-US" altLang="ko-KR" sz="2400" dirty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>
              <a:solidFill>
                <a:srgbClr val="F9E12F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유틸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ID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를 생성할 시 중복은 허용되지 않는다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보이는 물품의 개수를  수정</a:t>
            </a:r>
            <a:r>
              <a:rPr lang="en-US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관리 가능하다</a:t>
            </a:r>
            <a:r>
              <a:rPr lang="en-US" altLang="ko-KR" sz="2400" dirty="0" smtClean="0">
                <a:solidFill>
                  <a:srgbClr val="F9E12F"/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ko-KR" sz="2400" dirty="0">
              <a:solidFill>
                <a:srgbClr val="F9E12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7640" y="291887"/>
            <a:ext cx="7770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 설계서</a:t>
            </a:r>
            <a:endParaRPr lang="en-US" altLang="ko-KR" sz="4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 descr="C:\Users\USER\Desktop\ClassDiagr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" y="1268760"/>
            <a:ext cx="8606155" cy="547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63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850</Words>
  <Application>Microsoft Office PowerPoint</Application>
  <PresentationFormat>화면 슬라이드 쇼(4:3)</PresentationFormat>
  <Paragraphs>507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56</cp:revision>
  <dcterms:created xsi:type="dcterms:W3CDTF">2018-02-26T05:38:44Z</dcterms:created>
  <dcterms:modified xsi:type="dcterms:W3CDTF">2018-02-27T02:43:38Z</dcterms:modified>
</cp:coreProperties>
</file>